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1"/>
  </p:notesMasterIdLst>
  <p:sldIdLst>
    <p:sldId id="274" r:id="rId5"/>
    <p:sldId id="317" r:id="rId6"/>
    <p:sldId id="314" r:id="rId7"/>
    <p:sldId id="308" r:id="rId8"/>
    <p:sldId id="329" r:id="rId9"/>
    <p:sldId id="315" r:id="rId10"/>
    <p:sldId id="330" r:id="rId11"/>
    <p:sldId id="320" r:id="rId12"/>
    <p:sldId id="326" r:id="rId13"/>
    <p:sldId id="324" r:id="rId14"/>
    <p:sldId id="325" r:id="rId15"/>
    <p:sldId id="323" r:id="rId16"/>
    <p:sldId id="319" r:id="rId17"/>
    <p:sldId id="332" r:id="rId18"/>
    <p:sldId id="309" r:id="rId19"/>
    <p:sldId id="33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3AFE49-2154-414F-B257-82A6E766D265}" v="6" dt="2020-10-15T06:33:18.4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5" autoAdjust="0"/>
    <p:restoredTop sz="94249" autoAdjust="0"/>
  </p:normalViewPr>
  <p:slideViewPr>
    <p:cSldViewPr snapToGrid="0">
      <p:cViewPr>
        <p:scale>
          <a:sx n="87" d="100"/>
          <a:sy n="87" d="100"/>
        </p:scale>
        <p:origin x="30" y="30"/>
      </p:cViewPr>
      <p:guideLst>
        <p:guide orient="horz" pos="1608"/>
        <p:guide pos="3840"/>
      </p:guideLst>
    </p:cSldViewPr>
  </p:slideViewPr>
  <p:outlineViewPr>
    <p:cViewPr>
      <p:scale>
        <a:sx n="33" d="100"/>
        <a:sy n="33" d="100"/>
      </p:scale>
      <p:origin x="0" y="-4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>
        <p:scale>
          <a:sx n="100" d="100"/>
          <a:sy n="100" d="100"/>
        </p:scale>
        <p:origin x="1890" y="-79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issa Hazelgreen" userId="6dea9f792318d895" providerId="LiveId" clId="{CD3AFE49-2154-414F-B257-82A6E766D265}"/>
    <pc:docChg chg="custSel modSld">
      <pc:chgData name="Melissa Hazelgreen" userId="6dea9f792318d895" providerId="LiveId" clId="{CD3AFE49-2154-414F-B257-82A6E766D265}" dt="2020-10-15T06:33:18.407" v="6"/>
      <pc:docMkLst>
        <pc:docMk/>
      </pc:docMkLst>
      <pc:sldChg chg="setBg">
        <pc:chgData name="Melissa Hazelgreen" userId="6dea9f792318d895" providerId="LiveId" clId="{CD3AFE49-2154-414F-B257-82A6E766D265}" dt="2020-10-15T06:32:53.559" v="3"/>
        <pc:sldMkLst>
          <pc:docMk/>
          <pc:sldMk cId="586606401" sldId="315"/>
        </pc:sldMkLst>
      </pc:sldChg>
      <pc:sldChg chg="setBg">
        <pc:chgData name="Melissa Hazelgreen" userId="6dea9f792318d895" providerId="LiveId" clId="{CD3AFE49-2154-414F-B257-82A6E766D265}" dt="2020-10-15T06:33:11.289" v="5"/>
        <pc:sldMkLst>
          <pc:docMk/>
          <pc:sldMk cId="1938036075" sldId="326"/>
        </pc:sldMkLst>
      </pc:sldChg>
      <pc:sldChg chg="setBg">
        <pc:chgData name="Melissa Hazelgreen" userId="6dea9f792318d895" providerId="LiveId" clId="{CD3AFE49-2154-414F-B257-82A6E766D265}" dt="2020-10-15T06:32:44.882" v="2"/>
        <pc:sldMkLst>
          <pc:docMk/>
          <pc:sldMk cId="3559160066" sldId="329"/>
        </pc:sldMkLst>
      </pc:sldChg>
      <pc:sldChg chg="setBg">
        <pc:chgData name="Melissa Hazelgreen" userId="6dea9f792318d895" providerId="LiveId" clId="{CD3AFE49-2154-414F-B257-82A6E766D265}" dt="2020-10-15T06:33:03.019" v="4"/>
        <pc:sldMkLst>
          <pc:docMk/>
          <pc:sldMk cId="82202395" sldId="330"/>
        </pc:sldMkLst>
      </pc:sldChg>
      <pc:sldChg chg="setBg">
        <pc:chgData name="Melissa Hazelgreen" userId="6dea9f792318d895" providerId="LiveId" clId="{CD3AFE49-2154-414F-B257-82A6E766D265}" dt="2020-10-15T06:33:18.407" v="6"/>
        <pc:sldMkLst>
          <pc:docMk/>
          <pc:sldMk cId="2944536263" sldId="331"/>
        </pc:sldMkLst>
      </pc:sldChg>
      <pc:sldChg chg="modSp mod">
        <pc:chgData name="Melissa Hazelgreen" userId="6dea9f792318d895" providerId="LiveId" clId="{CD3AFE49-2154-414F-B257-82A6E766D265}" dt="2020-10-15T06:31:59.255" v="0" actId="207"/>
        <pc:sldMkLst>
          <pc:docMk/>
          <pc:sldMk cId="4236917965" sldId="332"/>
        </pc:sldMkLst>
        <pc:graphicFrameChg chg="modGraphic">
          <ac:chgData name="Melissa Hazelgreen" userId="6dea9f792318d895" providerId="LiveId" clId="{CD3AFE49-2154-414F-B257-82A6E766D265}" dt="2020-10-15T06:31:59.255" v="0" actId="207"/>
          <ac:graphicFrameMkLst>
            <pc:docMk/>
            <pc:sldMk cId="4236917965" sldId="332"/>
            <ac:graphicFrameMk id="7" creationId="{592C1E97-7EB8-42A3-9F37-FE01E632682B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ETL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MODEL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PREDICT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3"/>
      <dgm:spPr>
        <a:solidFill>
          <a:schemeClr val="accent1"/>
        </a:solidFill>
      </dgm:spPr>
    </dgm:pt>
    <dgm:pt modelId="{7C175B98-93F4-4D7C-BB95-1514AB879CD5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g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3"/>
      <dgm:spPr>
        <a:solidFill>
          <a:schemeClr val="accent1"/>
        </a:solidFill>
      </dgm:spPr>
    </dgm:pt>
    <dgm:pt modelId="{DB4CA7C4-FCA1-4127-B20A-2A5C031A3CF4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w prints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3"/>
      <dgm:spPr>
        <a:solidFill>
          <a:schemeClr val="accent1"/>
        </a:solidFill>
      </dgm:spPr>
    </dgm:pt>
    <dgm:pt modelId="{39509775-983E-4110-B989-EE2CD6514BE0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terinarian"/>
        </a:ext>
      </dgm:extLst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1610992" y="408"/>
          <a:ext cx="689466" cy="689466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1757927" y="147344"/>
          <a:ext cx="395595" cy="3955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1390588" y="904627"/>
          <a:ext cx="1130273" cy="45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ETL</a:t>
          </a:r>
        </a:p>
      </dsp:txBody>
      <dsp:txXfrm>
        <a:off x="1390588" y="904627"/>
        <a:ext cx="1130273" cy="452109"/>
      </dsp:txXfrm>
    </dsp:sp>
    <dsp:sp modelId="{BCD8CDD9-0C56-4401-ADB1-8B48DAB2C96F}">
      <dsp:nvSpPr>
        <dsp:cNvPr id="0" name=""/>
        <dsp:cNvSpPr/>
      </dsp:nvSpPr>
      <dsp:spPr>
        <a:xfrm>
          <a:off x="2939063" y="408"/>
          <a:ext cx="689466" cy="689466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3085999" y="147344"/>
          <a:ext cx="395595" cy="3955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2718660" y="904627"/>
          <a:ext cx="1130273" cy="45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MODEL</a:t>
          </a:r>
        </a:p>
      </dsp:txBody>
      <dsp:txXfrm>
        <a:off x="2718660" y="904627"/>
        <a:ext cx="1130273" cy="452109"/>
      </dsp:txXfrm>
    </dsp:sp>
    <dsp:sp modelId="{FF93E135-77D6-48A0-8871-9BC93D705D06}">
      <dsp:nvSpPr>
        <dsp:cNvPr id="0" name=""/>
        <dsp:cNvSpPr/>
      </dsp:nvSpPr>
      <dsp:spPr>
        <a:xfrm>
          <a:off x="4267134" y="408"/>
          <a:ext cx="689466" cy="689466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4414070" y="147344"/>
          <a:ext cx="395595" cy="3955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4046731" y="904627"/>
          <a:ext cx="1130273" cy="45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PREDICT</a:t>
          </a:r>
        </a:p>
      </dsp:txBody>
      <dsp:txXfrm>
        <a:off x="4046731" y="904627"/>
        <a:ext cx="1130273" cy="4521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DDDEA-63BC-40A0-8BC0-D6413F38691F}" type="datetimeFigureOut">
              <a:rPr lang="en-US" smtClean="0"/>
              <a:t>10/15/2020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6F76E-E60C-4C54-B47A-C2C406EC8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48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266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030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was interesting about the flow of this project was how it evolved over time. It began with a simple dataset. They had provided both test and training data, pictures, metadata and the encoded files. After running that through several models we were getting pretty low scores.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179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was interesting about the flow of this project was how it evolved over time. It began with a simple dataset. They had provided both test and training data, pictures, metadata and the encoded files. After running that through several models we were getting pretty low scores.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065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was interesting about the flow of this project was how it evolved over time. It began with a simple dataset. They had provided both test and training data, pictures, metadata and the encoded files. After running that through several models we were getting pretty low scores.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942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was interesting about the flow of this project was how it evolved over time. It began with a simple dataset. They had provided both test and training data, pictures, metadata and the encoded files. After running that through several models we were getting pretty low scores.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195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Neural Network. </a:t>
            </a:r>
          </a:p>
          <a:p>
            <a:pPr lvl="1"/>
            <a:r>
              <a:rPr lang="en-US" dirty="0"/>
              <a:t>250 epochs sweet spot</a:t>
            </a:r>
          </a:p>
          <a:p>
            <a:pPr lvl="1"/>
            <a:r>
              <a:rPr lang="en-US" dirty="0"/>
              <a:t>Compare Kaggle vs </a:t>
            </a:r>
            <a:r>
              <a:rPr lang="en-US" dirty="0" err="1"/>
              <a:t>api</a:t>
            </a:r>
            <a:r>
              <a:rPr lang="en-US" dirty="0"/>
              <a:t> dataset and how they are testing</a:t>
            </a:r>
          </a:p>
          <a:p>
            <a:pPr lvl="1"/>
            <a:r>
              <a:rPr lang="en-US" dirty="0"/>
              <a:t>Hoping Additional features we can pull live will + </a:t>
            </a:r>
            <a:r>
              <a:rPr lang="en-US" dirty="0" err="1"/>
              <a:t>impa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192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was interesting about the flow of this project was how it evolved over time. It began with a simple dataset. They had provided both test and training data, pictures, metadata and the encoded files. After running that through several models we were getting pretty low scores.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519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72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62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59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35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114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73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86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530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84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521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pic>
        <p:nvPicPr>
          <p:cNvPr id="8" name="Picture 7" descr="A dog looking at the camera">
            <a:extLst>
              <a:ext uri="{FF2B5EF4-FFF2-40B4-BE49-F238E27FC236}">
                <a16:creationId xmlns:a16="http://schemas.microsoft.com/office/drawing/2014/main" id="{F0B92F21-44D0-49F2-B59D-6723737D9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1980" cy="147501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Pet adoption predictions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100" y="4832576"/>
            <a:ext cx="10225530" cy="1796825"/>
          </a:xfrm>
        </p:spPr>
        <p:txBody>
          <a:bodyPr>
            <a:normAutofit fontScale="92500" lnSpcReduction="20000"/>
          </a:bodyPr>
          <a:lstStyle/>
          <a:p>
            <a:r>
              <a:rPr lang="en-US" sz="3200" b="1" dirty="0">
                <a:solidFill>
                  <a:schemeClr val="tx1"/>
                </a:solidFill>
              </a:rPr>
              <a:t>Mark Pasricha – lead developer</a:t>
            </a:r>
          </a:p>
          <a:p>
            <a:r>
              <a:rPr lang="en-US" sz="3200" b="1" dirty="0">
                <a:solidFill>
                  <a:schemeClr val="tx1"/>
                </a:solidFill>
              </a:rPr>
              <a:t>Melissa </a:t>
            </a:r>
            <a:r>
              <a:rPr lang="en-US" sz="3200" b="1" dirty="0" err="1">
                <a:solidFill>
                  <a:schemeClr val="tx1"/>
                </a:solidFill>
              </a:rPr>
              <a:t>hazelgreen</a:t>
            </a:r>
            <a:r>
              <a:rPr lang="en-US" sz="3200" b="1" dirty="0">
                <a:solidFill>
                  <a:schemeClr val="tx1"/>
                </a:solidFill>
              </a:rPr>
              <a:t> – Senior analyst</a:t>
            </a:r>
          </a:p>
          <a:p>
            <a:r>
              <a:rPr lang="en-US" sz="3200" b="1" dirty="0">
                <a:solidFill>
                  <a:schemeClr val="tx1"/>
                </a:solidFill>
              </a:rPr>
              <a:t>Kristin Aspromonti – project manager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248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13FD9-946B-479F-B2B8-7B198AD1C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802" y="4071525"/>
            <a:ext cx="11029615" cy="214746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Machine learning</a:t>
            </a:r>
          </a:p>
        </p:txBody>
      </p:sp>
      <p:pic>
        <p:nvPicPr>
          <p:cNvPr id="4" name="Picture 3" descr="A dog looking at the camera&#10;&#10;Description automatically generated">
            <a:extLst>
              <a:ext uri="{FF2B5EF4-FFF2-40B4-BE49-F238E27FC236}">
                <a16:creationId xmlns:a16="http://schemas.microsoft.com/office/drawing/2014/main" id="{90245152-9CBC-4E73-A68F-805E8BA97E8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grayscl/>
          </a:blip>
          <a:stretch>
            <a:fillRect/>
          </a:stretch>
        </p:blipFill>
        <p:spPr>
          <a:xfrm>
            <a:off x="2921000" y="978391"/>
            <a:ext cx="6350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90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25B2D5-2EE2-41A4-A1D6-BA904E7D1923}"/>
              </a:ext>
            </a:extLst>
          </p:cNvPr>
          <p:cNvSpPr txBox="1"/>
          <p:nvPr/>
        </p:nvSpPr>
        <p:spPr>
          <a:xfrm>
            <a:off x="293076" y="1371893"/>
            <a:ext cx="5764236" cy="4984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indent="-2286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15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 Data (Outcome)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Adoption Speed — Categorical speed of adoption. Lower is faster. This is the value to predict. See below section for more info.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1435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endParaRPr lang="en-US" sz="1500" b="1" spc="-5" dirty="0">
              <a:solidFill>
                <a:srgbClr val="292929"/>
              </a:solidFill>
              <a:effectLst/>
              <a:latin typeface="Franklin Gothic Book" panose="020B0503020102020204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marL="51435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b="1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X Data (Features)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Type — Type of animal (1 = Dog, 2 = Cat)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Age — Age of pet when listed, in months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Breed1 — Primary breed of pet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Breed2 — Secondary breed of pet, if pet is of mixed breed 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Gender — Gender of pet (1 = Male, 2 = Female, 3 = Mixed, if profile represents group of pets)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Color1 — Primary color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Color2 — Secondary color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Color3 — Tertiary color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Maturity Size — Size at maturity (1 = Small, 2 = Medium, 3 = Large, 4 = Extra Large, 0 = Not Specified)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D7E049-C6B8-4E7F-9809-AC4A3F29EF0F}"/>
              </a:ext>
            </a:extLst>
          </p:cNvPr>
          <p:cNvSpPr txBox="1"/>
          <p:nvPr/>
        </p:nvSpPr>
        <p:spPr>
          <a:xfrm>
            <a:off x="6427764" y="1679670"/>
            <a:ext cx="5471160" cy="4676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Maturity Size — Size at maturity (1 = Small, 2 = Medium, 3 = Large, 4 = Extra Large, 0 = Not Specified)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Fur Length — Fur length (1 = Short, 2 = Medium, 3 = Long, 0 = Not Specified)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Vaccinated — Pet has been vaccinated (1 = Yes, 2 = No, 3 = Not Sure)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Dewormed — Pet has been dewormed (1 = Yes, 2 = No, 3 = Not Sure)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Sterilized — Pet has been spayed / neutered (1 = Yes, 2 = No, 3 = Not Sure)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Health — Health Condition (1 = Healthy, 2 = Minor Injury, 3 = Serious Injury, 0 = Not Specified)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Fee — Adoption fee (0 = Free)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Video Amt — Total uploaded videos for this pet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Photo Amt — Total uploaded photos for this pet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8C54B07-3D5F-41DA-8BCB-E048044705A3}"/>
              </a:ext>
            </a:extLst>
          </p:cNvPr>
          <p:cNvSpPr txBox="1">
            <a:spLocks/>
          </p:cNvSpPr>
          <p:nvPr/>
        </p:nvSpPr>
        <p:spPr>
          <a:xfrm>
            <a:off x="581193" y="729658"/>
            <a:ext cx="11029616" cy="9883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1486002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307EC-D34F-4F57-A12D-EAF620699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D6AE9-5C19-4319-99A6-9FDF88B34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1" y="1871063"/>
            <a:ext cx="5194769" cy="557784"/>
          </a:xfrm>
        </p:spPr>
        <p:txBody>
          <a:bodyPr/>
          <a:lstStyle/>
          <a:p>
            <a:r>
              <a:rPr lang="en-US" dirty="0"/>
              <a:t>Random Forrest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4387EF-B561-4D71-86B1-192A7B9B67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6D1706-4B84-4033-97EF-2FDB912DC24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62500" lnSpcReduction="20000"/>
          </a:bodyPr>
          <a:lstStyle/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0.14741186964735833, '</a:t>
            </a:r>
            <a:r>
              <a:rPr lang="en-US" sz="1800" b="1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PhotoAmt</a:t>
            </a:r>
            <a:r>
              <a:rPr lang="en-US" sz="18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',</a:t>
            </a:r>
            <a:endParaRPr lang="en-US" sz="1800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0.1384766037034141, 'Age',</a:t>
            </a:r>
            <a:endParaRPr lang="en-US" sz="1800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0.08720990747064314, 'Color2',</a:t>
            </a:r>
            <a:endParaRPr lang="en-US" sz="1800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0.08619369519743096, 'Color1',</a:t>
            </a:r>
            <a:endParaRPr lang="en-US" sz="1800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0.07978128044193844, 'Breed1',</a:t>
            </a:r>
            <a:endParaRPr lang="en-US" sz="1800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0.05670749658762525, 'Breed2'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0.04668041534450266, 'Gender',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0.04610776610487081, '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FurLength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0.044909854872647516, 'Quantity',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0.0435481770743158, '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MaturitySize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0.04310818288981375, 'Fee',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0.04267356603221559, 'Color3',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0.03709335544122785, 'Dewormed',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0.034460276487706214, 'Vaccinated',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0.03262714745250069, 'Sterilized',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0.012845234338030878, '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VideoAmt</a:t>
            </a: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0.010980521552933506, 'Health',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0.00918464936082452, 'Type'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05E626A-445F-4CBD-872C-09FB89A832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89675" y="2721131"/>
            <a:ext cx="5578193" cy="2884541"/>
          </a:xfrm>
        </p:spPr>
      </p:pic>
    </p:spTree>
    <p:extLst>
      <p:ext uri="{BB962C8B-B14F-4D97-AF65-F5344CB8AC3E}">
        <p14:creationId xmlns:p14="http://schemas.microsoft.com/office/powerpoint/2010/main" val="1425921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307EC-D34F-4F57-A12D-EAF620699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D6AE9-5C19-4319-99A6-9FDF88B34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1" y="1871063"/>
            <a:ext cx="5194769" cy="557784"/>
          </a:xfrm>
        </p:spPr>
        <p:txBody>
          <a:bodyPr/>
          <a:lstStyle/>
          <a:p>
            <a:r>
              <a:rPr lang="en-US" dirty="0"/>
              <a:t>KNN Model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0798A6B-1816-4BE1-B2C8-3D9A935A79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94179" y="2527578"/>
            <a:ext cx="3414736" cy="388754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4387EF-B561-4D71-86B1-192A7B9B67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5062" y="1875474"/>
            <a:ext cx="5194770" cy="553373"/>
          </a:xfrm>
        </p:spPr>
        <p:txBody>
          <a:bodyPr/>
          <a:lstStyle/>
          <a:p>
            <a:r>
              <a:rPr lang="en-US" dirty="0"/>
              <a:t>Logistical Regression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3A5A01-E137-4A1F-9EB2-7BFE236A8C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63"/>
          <a:stretch/>
        </p:blipFill>
        <p:spPr>
          <a:xfrm>
            <a:off x="6096000" y="2527578"/>
            <a:ext cx="5025449" cy="354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949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4416-6960-4853-9716-4B11EAC9B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Models- summary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592C1E97-7EB8-42A3-9F37-FE01E6326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655784"/>
              </p:ext>
            </p:extLst>
          </p:nvPr>
        </p:nvGraphicFramePr>
        <p:xfrm>
          <a:off x="1454803" y="2421992"/>
          <a:ext cx="8601610" cy="176595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52374">
                  <a:extLst>
                    <a:ext uri="{9D8B030D-6E8A-4147-A177-3AD203B41FA5}">
                      <a16:colId xmlns:a16="http://schemas.microsoft.com/office/drawing/2014/main" val="4005940816"/>
                    </a:ext>
                  </a:extLst>
                </a:gridCol>
                <a:gridCol w="842962">
                  <a:extLst>
                    <a:ext uri="{9D8B030D-6E8A-4147-A177-3AD203B41FA5}">
                      <a16:colId xmlns:a16="http://schemas.microsoft.com/office/drawing/2014/main" val="1630826626"/>
                    </a:ext>
                  </a:extLst>
                </a:gridCol>
                <a:gridCol w="2748724">
                  <a:extLst>
                    <a:ext uri="{9D8B030D-6E8A-4147-A177-3AD203B41FA5}">
                      <a16:colId xmlns:a16="http://schemas.microsoft.com/office/drawing/2014/main" val="343794218"/>
                    </a:ext>
                  </a:extLst>
                </a:gridCol>
                <a:gridCol w="1119188">
                  <a:extLst>
                    <a:ext uri="{9D8B030D-6E8A-4147-A177-3AD203B41FA5}">
                      <a16:colId xmlns:a16="http://schemas.microsoft.com/office/drawing/2014/main" val="838263562"/>
                    </a:ext>
                  </a:extLst>
                </a:gridCol>
                <a:gridCol w="2138362">
                  <a:extLst>
                    <a:ext uri="{9D8B030D-6E8A-4147-A177-3AD203B41FA5}">
                      <a16:colId xmlns:a16="http://schemas.microsoft.com/office/drawing/2014/main" val="168208996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Neural Network</a:t>
                      </a:r>
                      <a:endParaRPr lang="en-US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Multiple Linear Regression</a:t>
                      </a:r>
                      <a:endParaRPr lang="en-US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KNN</a:t>
                      </a:r>
                      <a:endParaRPr lang="en-US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Random Forest</a:t>
                      </a:r>
                      <a:endParaRPr lang="en-US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71909"/>
                  </a:ext>
                </a:extLst>
              </a:tr>
              <a:tr h="68504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Petfinder API</a:t>
                      </a:r>
                      <a:endParaRPr lang="en-US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0.621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.059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0.353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111567"/>
                  </a:ext>
                </a:extLst>
              </a:tr>
              <a:tr h="440827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Kaggle Dataset</a:t>
                      </a:r>
                      <a:endParaRPr lang="en-US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837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6917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13FD9-946B-479F-B2B8-7B198AD1C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802" y="4071525"/>
            <a:ext cx="11029615" cy="214746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SITE DEMO/code</a:t>
            </a:r>
          </a:p>
        </p:txBody>
      </p:sp>
    </p:spTree>
    <p:extLst>
      <p:ext uri="{BB962C8B-B14F-4D97-AF65-F5344CB8AC3E}">
        <p14:creationId xmlns:p14="http://schemas.microsoft.com/office/powerpoint/2010/main" val="1500557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104A3FB-37AF-4157-B5EA-C36989ADEE2C}"/>
              </a:ext>
            </a:extLst>
          </p:cNvPr>
          <p:cNvSpPr txBox="1">
            <a:spLocks/>
          </p:cNvSpPr>
          <p:nvPr/>
        </p:nvSpPr>
        <p:spPr>
          <a:xfrm>
            <a:off x="581192" y="716870"/>
            <a:ext cx="11029616" cy="61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32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A353D76-CC18-48FC-BCE2-651B110C5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06" y="618107"/>
            <a:ext cx="11029616" cy="614027"/>
          </a:xfrm>
        </p:spPr>
        <p:txBody>
          <a:bodyPr/>
          <a:lstStyle/>
          <a:p>
            <a:r>
              <a:rPr lang="en-US" dirty="0"/>
              <a:t>Future plans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E59E11-5FBC-48D5-8898-2401F54DABFC}"/>
              </a:ext>
            </a:extLst>
          </p:cNvPr>
          <p:cNvSpPr txBox="1"/>
          <p:nvPr/>
        </p:nvSpPr>
        <p:spPr>
          <a:xfrm>
            <a:off x="3049172" y="2825319"/>
            <a:ext cx="717804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Fully implement and run API Dataset</a:t>
            </a:r>
          </a:p>
          <a:p>
            <a:r>
              <a:rPr lang="en-US" dirty="0"/>
              <a:t>Store the user input data to feed the model</a:t>
            </a:r>
          </a:p>
          <a:p>
            <a:r>
              <a:rPr lang="en-US" dirty="0"/>
              <a:t>Update statuses on pets so that data can be used to train the model</a:t>
            </a:r>
          </a:p>
          <a:p>
            <a:r>
              <a:rPr lang="en-US" dirty="0"/>
              <a:t>Reading pictures in as additional features</a:t>
            </a:r>
          </a:p>
          <a:p>
            <a:r>
              <a:rPr lang="en-US" dirty="0"/>
              <a:t>Enhanced web design and features</a:t>
            </a:r>
          </a:p>
        </p:txBody>
      </p:sp>
    </p:spTree>
    <p:extLst>
      <p:ext uri="{BB962C8B-B14F-4D97-AF65-F5344CB8AC3E}">
        <p14:creationId xmlns:p14="http://schemas.microsoft.com/office/powerpoint/2010/main" val="2944536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25B97239-2685-48C8-8104-1D4E4E383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close up of a dog&#10;&#10;Description automatically generated">
            <a:extLst>
              <a:ext uri="{FF2B5EF4-FFF2-40B4-BE49-F238E27FC236}">
                <a16:creationId xmlns:a16="http://schemas.microsoft.com/office/drawing/2014/main" id="{882AC418-51EB-4E9E-ADA4-96B0EDDFE4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34" r="-1" b="15538"/>
          <a:stretch/>
        </p:blipFill>
        <p:spPr>
          <a:xfrm>
            <a:off x="232703" y="350705"/>
            <a:ext cx="5674894" cy="30308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4DD582-41C2-4E1A-8C25-64F4718792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90" r="-1" b="12687"/>
          <a:stretch/>
        </p:blipFill>
        <p:spPr>
          <a:xfrm>
            <a:off x="6284404" y="350705"/>
            <a:ext cx="5759713" cy="5974768"/>
          </a:xfrm>
          <a:prstGeom prst="rect">
            <a:avLst/>
          </a:prstGeom>
        </p:spPr>
      </p:pic>
      <p:pic>
        <p:nvPicPr>
          <p:cNvPr id="4" name="Picture 3" descr="A dog looking at the camera&#10;&#10;Description automatically generated">
            <a:extLst>
              <a:ext uri="{FF2B5EF4-FFF2-40B4-BE49-F238E27FC236}">
                <a16:creationId xmlns:a16="http://schemas.microsoft.com/office/drawing/2014/main" id="{362497F4-CD7F-46D3-95DA-4403330FFE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68" r="17243" b="2"/>
          <a:stretch/>
        </p:blipFill>
        <p:spPr>
          <a:xfrm>
            <a:off x="3070521" y="3539522"/>
            <a:ext cx="2837076" cy="2785951"/>
          </a:xfrm>
          <a:prstGeom prst="rect">
            <a:avLst/>
          </a:prstGeom>
        </p:spPr>
      </p:pic>
      <p:pic>
        <p:nvPicPr>
          <p:cNvPr id="6" name="Picture 5" descr="A cat sitting on a blanket&#10;&#10;Description automatically generated">
            <a:extLst>
              <a:ext uri="{FF2B5EF4-FFF2-40B4-BE49-F238E27FC236}">
                <a16:creationId xmlns:a16="http://schemas.microsoft.com/office/drawing/2014/main" id="{C9AFAC37-19B1-42CC-AB6D-66DEF1C167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2" b="13401"/>
          <a:stretch/>
        </p:blipFill>
        <p:spPr>
          <a:xfrm>
            <a:off x="195199" y="3480759"/>
            <a:ext cx="2676579" cy="282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5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07860A-179E-4CB3-A028-6AA12F1FDD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40" r="-2" b="19508"/>
          <a:stretch/>
        </p:blipFill>
        <p:spPr>
          <a:xfrm>
            <a:off x="191086" y="166533"/>
            <a:ext cx="7807938" cy="31766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DE26E5-429E-40C2-B86A-91E5377D86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09" b="10812"/>
          <a:stretch/>
        </p:blipFill>
        <p:spPr>
          <a:xfrm>
            <a:off x="8183346" y="166533"/>
            <a:ext cx="3822808" cy="31606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27AA86-FF6F-4940-B08F-E5F6807920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14" r="-1" b="13411"/>
          <a:stretch/>
        </p:blipFill>
        <p:spPr>
          <a:xfrm>
            <a:off x="191086" y="3509670"/>
            <a:ext cx="7807938" cy="3181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5A6DB5-696C-4C2E-BD89-3769FB6B22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80" b="6419"/>
          <a:stretch/>
        </p:blipFill>
        <p:spPr>
          <a:xfrm>
            <a:off x="8183346" y="3506741"/>
            <a:ext cx="3822808" cy="318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667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3AAF2-9E9D-4650-BF92-8B9E6C91F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412" y="585787"/>
            <a:ext cx="2754823" cy="73034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Objective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DFFFB0-178E-42F5-89D7-184EC4A9D2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278" y="4432369"/>
            <a:ext cx="10426484" cy="1388724"/>
          </a:xfrm>
        </p:spPr>
        <p:txBody>
          <a:bodyPr>
            <a:normAutofit fontScale="55000" lnSpcReduction="20000"/>
          </a:bodyPr>
          <a:lstStyle/>
          <a:p>
            <a:pPr algn="ctr">
              <a:lnSpc>
                <a:spcPct val="120000"/>
              </a:lnSpc>
            </a:pPr>
            <a:r>
              <a:rPr lang="en-US" sz="5800" dirty="0"/>
              <a:t>TO positively influence Adoption outcomes FOR ANIMALS THAT ARE LEAST LIKELY TO BE ADOPTED</a:t>
            </a:r>
          </a:p>
          <a:p>
            <a:endParaRPr lang="en-US" dirty="0"/>
          </a:p>
        </p:txBody>
      </p:sp>
      <p:pic>
        <p:nvPicPr>
          <p:cNvPr id="5" name="Picture 4" descr="A cat with its mouth open&#10;&#10;Description automatically generated">
            <a:extLst>
              <a:ext uri="{FF2B5EF4-FFF2-40B4-BE49-F238E27FC236}">
                <a16:creationId xmlns:a16="http://schemas.microsoft.com/office/drawing/2014/main" id="{DB07024D-D68E-45C7-879D-C99AD1A3266B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7753673" y="264334"/>
            <a:ext cx="3830915" cy="4168035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943160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104A3FB-37AF-4157-B5EA-C36989ADEE2C}"/>
              </a:ext>
            </a:extLst>
          </p:cNvPr>
          <p:cNvSpPr txBox="1">
            <a:spLocks/>
          </p:cNvSpPr>
          <p:nvPr/>
        </p:nvSpPr>
        <p:spPr>
          <a:xfrm>
            <a:off x="581192" y="716870"/>
            <a:ext cx="11029616" cy="61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3200" dirty="0"/>
          </a:p>
        </p:txBody>
      </p:sp>
      <p:graphicFrame>
        <p:nvGraphicFramePr>
          <p:cNvPr id="6" name="Content Placeholder 2" descr="SmartArt graphic">
            <a:extLst>
              <a:ext uri="{FF2B5EF4-FFF2-40B4-BE49-F238E27FC236}">
                <a16:creationId xmlns:a16="http://schemas.microsoft.com/office/drawing/2014/main" id="{5D8A77E2-0089-40C1-A5E6-C7758C3CCF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1776505"/>
              </p:ext>
            </p:extLst>
          </p:nvPr>
        </p:nvGraphicFramePr>
        <p:xfrm>
          <a:off x="2812203" y="674085"/>
          <a:ext cx="6567594" cy="1357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480BA26-7035-44A2-9397-B62CA9F678AC}"/>
              </a:ext>
            </a:extLst>
          </p:cNvPr>
          <p:cNvSpPr txBox="1"/>
          <p:nvPr/>
        </p:nvSpPr>
        <p:spPr>
          <a:xfrm>
            <a:off x="8379657" y="2639968"/>
            <a:ext cx="269565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LANGUAGES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962EF-A157-4BC7-A389-9D6CF837E91E}"/>
              </a:ext>
            </a:extLst>
          </p:cNvPr>
          <p:cNvSpPr txBox="1"/>
          <p:nvPr/>
        </p:nvSpPr>
        <p:spPr>
          <a:xfrm>
            <a:off x="4802099" y="2621797"/>
            <a:ext cx="283665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DEPENDENCIES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Jupyter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Pandas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Tensorflow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Sklearn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Sqlalchemy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OAuth2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Plotly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88837A-F07C-4A4B-8153-E475702BC223}"/>
              </a:ext>
            </a:extLst>
          </p:cNvPr>
          <p:cNvSpPr txBox="1"/>
          <p:nvPr/>
        </p:nvSpPr>
        <p:spPr>
          <a:xfrm>
            <a:off x="1812711" y="2639968"/>
            <a:ext cx="252013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Kaggle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Petfinder API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160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104A3FB-37AF-4157-B5EA-C36989ADEE2C}"/>
              </a:ext>
            </a:extLst>
          </p:cNvPr>
          <p:cNvSpPr txBox="1">
            <a:spLocks/>
          </p:cNvSpPr>
          <p:nvPr/>
        </p:nvSpPr>
        <p:spPr>
          <a:xfrm>
            <a:off x="581192" y="716870"/>
            <a:ext cx="11029616" cy="61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B55EC7-F8F3-45DF-9E1D-CA5A8FAD8A01}"/>
              </a:ext>
            </a:extLst>
          </p:cNvPr>
          <p:cNvSpPr txBox="1"/>
          <p:nvPr/>
        </p:nvSpPr>
        <p:spPr>
          <a:xfrm>
            <a:off x="1252026" y="1570337"/>
            <a:ext cx="10705512" cy="2794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Original dataset from a Kaggle competition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Tested various models – returned low scores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API to Petfinder.com to supplement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Simultaneously running ML on API and Kaggle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Developed a website that will return the predicted adoption of an animal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A353D76-CC18-48FC-BCE2-651B110C5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06" y="618107"/>
            <a:ext cx="11029616" cy="614027"/>
          </a:xfrm>
        </p:spPr>
        <p:txBody>
          <a:bodyPr/>
          <a:lstStyle/>
          <a:p>
            <a:r>
              <a:rPr lang="en-US" dirty="0"/>
              <a:t>our story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47D8AA-0C0D-4E29-B750-51FBA089A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018" y="5550093"/>
            <a:ext cx="228600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1C4CC6-AA61-4C8F-AAB6-13D8AA8CFE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91000"/>
          </a:blip>
          <a:srcRect t="16805" b="16805"/>
          <a:stretch/>
        </p:blipFill>
        <p:spPr>
          <a:xfrm>
            <a:off x="7540304" y="5550093"/>
            <a:ext cx="2467678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06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104A3FB-37AF-4157-B5EA-C36989ADEE2C}"/>
              </a:ext>
            </a:extLst>
          </p:cNvPr>
          <p:cNvSpPr txBox="1">
            <a:spLocks/>
          </p:cNvSpPr>
          <p:nvPr/>
        </p:nvSpPr>
        <p:spPr>
          <a:xfrm>
            <a:off x="581192" y="716870"/>
            <a:ext cx="11029616" cy="61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32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02124AF-FDEC-4EF2-BE3B-34B4BBCA220E}"/>
              </a:ext>
            </a:extLst>
          </p:cNvPr>
          <p:cNvSpPr txBox="1">
            <a:spLocks/>
          </p:cNvSpPr>
          <p:nvPr/>
        </p:nvSpPr>
        <p:spPr>
          <a:xfrm>
            <a:off x="581192" y="631184"/>
            <a:ext cx="11029616" cy="69117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The process</a:t>
            </a:r>
          </a:p>
        </p:txBody>
      </p:sp>
    </p:spTree>
    <p:extLst>
      <p:ext uri="{BB962C8B-B14F-4D97-AF65-F5344CB8AC3E}">
        <p14:creationId xmlns:p14="http://schemas.microsoft.com/office/powerpoint/2010/main" val="82202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B7946A7E-6945-4FFA-A70F-8AECC4F45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16255"/>
            <a:ext cx="10905066" cy="482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263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104A3FB-37AF-4157-B5EA-C36989ADEE2C}"/>
              </a:ext>
            </a:extLst>
          </p:cNvPr>
          <p:cNvSpPr txBox="1">
            <a:spLocks/>
          </p:cNvSpPr>
          <p:nvPr/>
        </p:nvSpPr>
        <p:spPr>
          <a:xfrm>
            <a:off x="581192" y="716870"/>
            <a:ext cx="11029616" cy="61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32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A353D76-CC18-48FC-BCE2-651B110C5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06" y="618107"/>
            <a:ext cx="11029616" cy="614027"/>
          </a:xfrm>
        </p:spPr>
        <p:txBody>
          <a:bodyPr/>
          <a:lstStyle/>
          <a:p>
            <a:r>
              <a:rPr lang="en-US" dirty="0"/>
              <a:t>How can this info help?</a:t>
            </a:r>
          </a:p>
        </p:txBody>
      </p:sp>
      <p:pic>
        <p:nvPicPr>
          <p:cNvPr id="3074" name="Picture 2" descr="dog rescue Memes &amp; GIFs - Imgflip">
            <a:extLst>
              <a:ext uri="{FF2B5EF4-FFF2-40B4-BE49-F238E27FC236}">
                <a16:creationId xmlns:a16="http://schemas.microsoft.com/office/drawing/2014/main" id="{4AEFEB6E-DCB4-4777-B48D-073F72039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717" y="1232134"/>
            <a:ext cx="3531205" cy="519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52F650-0F6C-4C14-8783-AA3B22CB3DB2}"/>
              </a:ext>
            </a:extLst>
          </p:cNvPr>
          <p:cNvSpPr txBox="1"/>
          <p:nvPr/>
        </p:nvSpPr>
        <p:spPr>
          <a:xfrm>
            <a:off x="447306" y="1568749"/>
            <a:ext cx="65005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FontTx/>
              <a:buAutoNum type="arabicPeriod"/>
            </a:pPr>
            <a:r>
              <a:rPr lang="en-US" sz="2400" dirty="0"/>
              <a:t>Introducing the benefits of data and analytics to the process</a:t>
            </a:r>
          </a:p>
          <a:p>
            <a:pPr marL="342900" indent="-342900">
              <a:buFontTx/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Marketing strategies can be formulated around the dogs with the lowest scores.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Fostering initiatives implemented to maximize the likelihood of adoption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Mange shelter capacity</a:t>
            </a:r>
          </a:p>
          <a:p>
            <a:pPr marL="342900" indent="-342900"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3803607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56C3F92-CC28-42D8-BF09-0770755510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116C154-5A0F-4CDC-8C15-D2E2158464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A6D3478-2986-4664-940C-67E0CAA21E0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921</Words>
  <Application>Microsoft Office PowerPoint</Application>
  <PresentationFormat>Widescreen</PresentationFormat>
  <Paragraphs>127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Courier New</vt:lpstr>
      <vt:lpstr>Franklin Gothic Book</vt:lpstr>
      <vt:lpstr>Franklin Gothic Demi</vt:lpstr>
      <vt:lpstr>Symbol</vt:lpstr>
      <vt:lpstr>Times New Roman</vt:lpstr>
      <vt:lpstr>Wingdings 2</vt:lpstr>
      <vt:lpstr>DividendVTI</vt:lpstr>
      <vt:lpstr>Pet adoption predictions</vt:lpstr>
      <vt:lpstr>PowerPoint Presentation</vt:lpstr>
      <vt:lpstr>PowerPoint Presentation</vt:lpstr>
      <vt:lpstr>Objective</vt:lpstr>
      <vt:lpstr>PowerPoint Presentation</vt:lpstr>
      <vt:lpstr>our story</vt:lpstr>
      <vt:lpstr>PowerPoint Presentation</vt:lpstr>
      <vt:lpstr>PowerPoint Presentation</vt:lpstr>
      <vt:lpstr>How can this info help?</vt:lpstr>
      <vt:lpstr>Machine learning</vt:lpstr>
      <vt:lpstr>PowerPoint Presentation</vt:lpstr>
      <vt:lpstr>Model testing</vt:lpstr>
      <vt:lpstr>Model testing</vt:lpstr>
      <vt:lpstr>Comparing Models- summary</vt:lpstr>
      <vt:lpstr>SITE DEMO/code</vt:lpstr>
      <vt:lpstr>Future plans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 adoption predictions</dc:title>
  <dc:creator>Kristin Aspromonti</dc:creator>
  <cp:lastModifiedBy>Melissa Hazelgreen</cp:lastModifiedBy>
  <cp:revision>22</cp:revision>
  <dcterms:created xsi:type="dcterms:W3CDTF">2020-10-15T02:45:37Z</dcterms:created>
  <dcterms:modified xsi:type="dcterms:W3CDTF">2020-10-15T06:33:23Z</dcterms:modified>
</cp:coreProperties>
</file>